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7"/>
  </p:notesMasterIdLst>
  <p:sldIdLst>
    <p:sldId id="256" r:id="rId3"/>
    <p:sldId id="257" r:id="rId4"/>
    <p:sldId id="312" r:id="rId5"/>
    <p:sldId id="258" r:id="rId6"/>
    <p:sldId id="262" r:id="rId7"/>
    <p:sldId id="263" r:id="rId8"/>
    <p:sldId id="259" r:id="rId9"/>
    <p:sldId id="265" r:id="rId10"/>
    <p:sldId id="264" r:id="rId11"/>
    <p:sldId id="266" r:id="rId12"/>
    <p:sldId id="267" r:id="rId13"/>
    <p:sldId id="268" r:id="rId14"/>
    <p:sldId id="269" r:id="rId15"/>
    <p:sldId id="314" r:id="rId16"/>
    <p:sldId id="317" r:id="rId17"/>
    <p:sldId id="318" r:id="rId18"/>
    <p:sldId id="271" r:id="rId19"/>
    <p:sldId id="270" r:id="rId20"/>
    <p:sldId id="273" r:id="rId21"/>
    <p:sldId id="274" r:id="rId22"/>
    <p:sldId id="272" r:id="rId23"/>
    <p:sldId id="275" r:id="rId24"/>
    <p:sldId id="276" r:id="rId25"/>
    <p:sldId id="277" r:id="rId26"/>
    <p:sldId id="278" r:id="rId27"/>
    <p:sldId id="279" r:id="rId28"/>
    <p:sldId id="281" r:id="rId29"/>
    <p:sldId id="282" r:id="rId30"/>
    <p:sldId id="284" r:id="rId31"/>
    <p:sldId id="285" r:id="rId32"/>
    <p:sldId id="286" r:id="rId33"/>
    <p:sldId id="309" r:id="rId34"/>
    <p:sldId id="294" r:id="rId35"/>
    <p:sldId id="295" r:id="rId36"/>
    <p:sldId id="296" r:id="rId37"/>
    <p:sldId id="303" r:id="rId38"/>
    <p:sldId id="297" r:id="rId39"/>
    <p:sldId id="298" r:id="rId40"/>
    <p:sldId id="299" r:id="rId41"/>
    <p:sldId id="305" r:id="rId42"/>
    <p:sldId id="310" r:id="rId43"/>
    <p:sldId id="301" r:id="rId44"/>
    <p:sldId id="306" r:id="rId45"/>
    <p:sldId id="307" r:id="rId46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3AD"/>
    <a:srgbClr val="0122AF"/>
    <a:srgbClr val="0000FF"/>
    <a:srgbClr val="FF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0" autoAdjust="0"/>
    <p:restoredTop sz="94662" autoAdjust="0"/>
  </p:normalViewPr>
  <p:slideViewPr>
    <p:cSldViewPr>
      <p:cViewPr>
        <p:scale>
          <a:sx n="70" d="100"/>
          <a:sy n="70" d="100"/>
        </p:scale>
        <p:origin x="-732" y="-180"/>
      </p:cViewPr>
      <p:guideLst>
        <p:guide orient="horz" pos="2160"/>
        <p:guide pos="3969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6CE6B-F626-4CBE-BC40-AFF0F47F4BA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A6EC4-72E7-447D-B3FD-7646B2D7C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5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A6EC4-72E7-447D-B3FD-7646B2D7C5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8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097E59-E441-460E-82B5-9844C84C263D}" type="slidenum">
              <a:rPr lang="en-US">
                <a:latin typeface="Arial" charset="0"/>
              </a:rPr>
              <a:pPr eaLnBrk="1" hangingPunct="1"/>
              <a:t>6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9400" y="685800"/>
            <a:ext cx="62992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F6AFB-2B0E-4FA9-BBCB-1D0036C242B0}" type="slidenum">
              <a:rPr lang="en-US"/>
              <a:pPr/>
              <a:t>24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9400" y="685800"/>
            <a:ext cx="6299200" cy="34290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diễn tả tâm trạng người lính bình thản trước gian lao .</a:t>
            </a:r>
          </a:p>
          <a:p>
            <a:endParaRPr lang="en-US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6470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A6EC4-72E7-447D-B3FD-7646B2D7C5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4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2130427"/>
            <a:ext cx="1071133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3886200"/>
            <a:ext cx="88211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70FB-A0C3-4F93-9915-6393ADF3D9A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F3A2-5EA6-4BD2-B474-B4A462FC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70FB-A0C3-4F93-9915-6393ADF3D9A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F3A2-5EA6-4BD2-B474-B4A462FC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274640"/>
            <a:ext cx="283535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79" y="274640"/>
            <a:ext cx="82960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70FB-A0C3-4F93-9915-6393ADF3D9A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F3A2-5EA6-4BD2-B474-B4A462FC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7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2130427"/>
            <a:ext cx="1071133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6" y="3886200"/>
            <a:ext cx="882110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BA2E-E404-4DAB-AF1E-9C32C7685A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07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5C75-A9EF-4534-83FC-093630AF20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27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38" y="4406902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38" y="2906713"/>
            <a:ext cx="1071133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ACA4-634E-4772-8EB2-A1C32CCD97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9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79" y="1600202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0" y="1600202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A1A50-3CD7-4CFA-8A3C-60C49A0010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20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535113"/>
            <a:ext cx="55678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25" y="1535113"/>
            <a:ext cx="5570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25" y="2174875"/>
            <a:ext cx="55700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C8266-E5E6-4CD6-9000-7176C9FD26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40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5A9A6-D64D-499A-A255-843B472CB4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00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7363A-091F-4C33-BC43-B79797C572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07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1" y="273050"/>
            <a:ext cx="41458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7" y="273052"/>
            <a:ext cx="70446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81" y="1435102"/>
            <a:ext cx="41458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997B5-D5B0-4718-BE6C-85F9E8E627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6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70FB-A0C3-4F93-9915-6393ADF3D9A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F3A2-5EA6-4BD2-B474-B4A462FC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82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96" y="4800600"/>
            <a:ext cx="75609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996" y="612775"/>
            <a:ext cx="75609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996" y="5367338"/>
            <a:ext cx="75609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F1AC7-3842-4622-8CC2-9019A47E09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47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955B-9C22-410D-ACBE-5CBBB746AE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32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274640"/>
            <a:ext cx="283535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79" y="274640"/>
            <a:ext cx="82960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47DD4-B7C5-488E-8084-C0748951F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01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30079" y="274640"/>
            <a:ext cx="11341418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F203-A8E8-4C32-AECB-04FC7CB67E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2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38" y="4406902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38" y="2906713"/>
            <a:ext cx="107113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70FB-A0C3-4F93-9915-6393ADF3D9A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F3A2-5EA6-4BD2-B474-B4A462FC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7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79" y="1600202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0" y="1600202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70FB-A0C3-4F93-9915-6393ADF3D9A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F3A2-5EA6-4BD2-B474-B4A462FC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535113"/>
            <a:ext cx="55678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25" y="1535113"/>
            <a:ext cx="5570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25" y="2174875"/>
            <a:ext cx="55700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70FB-A0C3-4F93-9915-6393ADF3D9A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F3A2-5EA6-4BD2-B474-B4A462FC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70FB-A0C3-4F93-9915-6393ADF3D9A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F3A2-5EA6-4BD2-B474-B4A462FC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1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70FB-A0C3-4F93-9915-6393ADF3D9A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F3A2-5EA6-4BD2-B474-B4A462FC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8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1" y="273050"/>
            <a:ext cx="41458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7" y="273052"/>
            <a:ext cx="70446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81" y="1435102"/>
            <a:ext cx="41458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70FB-A0C3-4F93-9915-6393ADF3D9A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F3A2-5EA6-4BD2-B474-B4A462FC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3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96" y="4800600"/>
            <a:ext cx="75609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996" y="612775"/>
            <a:ext cx="75609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996" y="5367338"/>
            <a:ext cx="75609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70FB-A0C3-4F93-9915-6393ADF3D9A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F3A2-5EA6-4BD2-B474-B4A462FC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7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600202"/>
            <a:ext cx="1134141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079" y="6356352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70FB-A0C3-4F93-9915-6393ADF3D9AB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5538" y="6356352"/>
            <a:ext cx="399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1129" y="6356352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CF3A2-5EA6-4BD2-B474-B4A462FC9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0079" y="274638"/>
            <a:ext cx="1134141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079" y="1600202"/>
            <a:ext cx="113414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0079" y="6245225"/>
            <a:ext cx="294036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538" y="6245225"/>
            <a:ext cx="39904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31129" y="6245225"/>
            <a:ext cx="294036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E3A8E2-1964-4E00-99CC-553F75E60B2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2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Quang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013" y="-609600"/>
            <a:ext cx="12706588" cy="749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0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97539" y="1694528"/>
            <a:ext cx="420179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0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Luông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dãi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Gục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gầm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Hịch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cọp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720840" y="0"/>
            <a:ext cx="5880735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đuốc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xiêm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Khèn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nẻo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Sầm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- 1948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066" y="304802"/>
            <a:ext cx="4935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 TIẾN 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5407" y="1154668"/>
            <a:ext cx="199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2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052" y="381000"/>
            <a:ext cx="91361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2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13" y="304800"/>
            <a:ext cx="5880735" cy="68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ĐỌC HIỂU VĂN BẢN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0105" y="990600"/>
            <a:ext cx="7980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chặng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144" y="1686580"/>
            <a:ext cx="546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sz="2800" b="1" i="1" u="sng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ong 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541" y="-88052"/>
            <a:ext cx="12761282" cy="694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554758" y="409577"/>
            <a:ext cx="56925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dirty="0" err="1">
                <a:solidFill>
                  <a:srgbClr val="3333FF"/>
                </a:solidFill>
              </a:rPr>
              <a:t>Sông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Mã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xa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rồi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Tây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</a:rPr>
              <a:t>Tiến</a:t>
            </a:r>
            <a:r>
              <a:rPr lang="en-US" sz="3600" dirty="0" smtClean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ơi</a:t>
            </a:r>
            <a:r>
              <a:rPr lang="en-US" sz="3600" dirty="0">
                <a:solidFill>
                  <a:srgbClr val="3333FF"/>
                </a:solidFill>
              </a:rPr>
              <a:t>!</a:t>
            </a:r>
          </a:p>
          <a:p>
            <a:pPr algn="ctr" eaLnBrk="1" hangingPunct="1"/>
            <a:r>
              <a:rPr lang="en-US" sz="3600" dirty="0" err="1">
                <a:solidFill>
                  <a:srgbClr val="3333FF"/>
                </a:solidFill>
              </a:rPr>
              <a:t>Nhớ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về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rừng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núi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nhớ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chơi</a:t>
            </a:r>
            <a:r>
              <a:rPr lang="en-US" sz="3600" dirty="0">
                <a:solidFill>
                  <a:srgbClr val="3333FF"/>
                </a:solidFill>
              </a:rPr>
              <a:t> </a:t>
            </a:r>
            <a:r>
              <a:rPr lang="en-US" sz="3600" dirty="0" err="1">
                <a:solidFill>
                  <a:srgbClr val="3333FF"/>
                </a:solidFill>
              </a:rPr>
              <a:t>vơi</a:t>
            </a:r>
            <a:endParaRPr lang="en-US" sz="3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9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80779" y="76200"/>
            <a:ext cx="945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559" y="627457"/>
            <a:ext cx="360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“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2586144" y="889067"/>
            <a:ext cx="52506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1174" y="609600"/>
            <a:ext cx="922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song 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703" y="1295400"/>
            <a:ext cx="1276128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5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704"/>
            <a:ext cx="12605192" cy="6082296"/>
          </a:xfr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1559" y="152400"/>
            <a:ext cx="37065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2700681" y="381000"/>
            <a:ext cx="52506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1952" y="76200"/>
            <a:ext cx="7431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11" y="1064526"/>
            <a:ext cx="6153696" cy="5793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016"/>
            <a:ext cx="6462346" cy="580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79" y="337810"/>
            <a:ext cx="399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“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2354657" y="615371"/>
            <a:ext cx="52506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6913" y="228600"/>
            <a:ext cx="976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4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618915" y="1905000"/>
            <a:ext cx="56707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trìu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mến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.            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3117" y="2667000"/>
            <a:ext cx="38854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66FF"/>
              </a:buClr>
              <a:buFont typeface="Wingdings" panose="05000000000000000000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+  “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17557" y="2661792"/>
            <a:ext cx="650297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50800" cmpd="dbl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anose="02020603050405020304" pitchFamily="18" charset="0"/>
              </a:rPr>
              <a:t>ỗi</a:t>
            </a:r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chờn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3271563" y="2971800"/>
            <a:ext cx="52506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38" y="1076980"/>
            <a:ext cx="3885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3110004" y="1371600"/>
            <a:ext cx="52506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6628" y="1066800"/>
            <a:ext cx="8401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267" y="4191000"/>
            <a:ext cx="12794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trùm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TT.  </a:t>
            </a:r>
            <a:endParaRPr 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42339" y="1905000"/>
            <a:ext cx="37065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+ “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3110004" y="2209800"/>
            <a:ext cx="52506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83692" y="3352800"/>
            <a:ext cx="19740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66FF"/>
              </a:buClr>
              <a:buFont typeface="Wingdings" panose="05000000000000000000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+ “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2302211" y="3657600"/>
            <a:ext cx="52506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6498" y="3352800"/>
            <a:ext cx="922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59" y="304800"/>
            <a:ext cx="395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3" grpId="0"/>
      <p:bldP spid="13" grpId="0" animBg="1"/>
      <p:bldP spid="14" grpId="0"/>
      <p:bldP spid="15" grpId="0"/>
      <p:bldP spid="21" grpId="0"/>
      <p:bldP spid="23" grpId="0" animBg="1"/>
      <p:bldP spid="25" grpId="0"/>
      <p:bldP spid="26" grpId="0" animBg="1"/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079" y="391180"/>
            <a:ext cx="777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u="sng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5197" y="1164134"/>
            <a:ext cx="86110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Luông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dãi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Gục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gầm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Hịch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cọp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1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079" y="238780"/>
            <a:ext cx="483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i="1" u="sng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8839" y="762002"/>
            <a:ext cx="75609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56" y="1905000"/>
            <a:ext cx="8401050" cy="46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26" y="0"/>
            <a:ext cx="5145643" cy="990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TÌM HIỂU CHUNG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052" y="838200"/>
            <a:ext cx="231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6572" y="1371600"/>
            <a:ext cx="627655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7" name="Picture 39" descr="ANd9GcTqYAQm65JwzHyh7TNoKgzlHWXhmwkVttCLCu3K7v8mj6O2cpsp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r="2091"/>
          <a:stretch>
            <a:fillRect/>
          </a:stretch>
        </p:blipFill>
        <p:spPr bwMode="auto">
          <a:xfrm>
            <a:off x="7455071" y="990600"/>
            <a:ext cx="5052463" cy="4886460"/>
          </a:xfrm>
          <a:prstGeom prst="rect">
            <a:avLst/>
          </a:prstGeom>
          <a:noFill/>
          <a:ln w="635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91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0079" y="76200"/>
            <a:ext cx="777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i="1" u="sng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5328" y="748606"/>
            <a:ext cx="95561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338" y="2299759"/>
            <a:ext cx="735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5624954" y="2561369"/>
            <a:ext cx="52506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788" y="2284004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hẻo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07" y="3134380"/>
            <a:ext cx="572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“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4199198" y="3395990"/>
            <a:ext cx="52506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0604" y="3134380"/>
            <a:ext cx="514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00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4477284" y="4191000"/>
            <a:ext cx="52506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8318" y="3896380"/>
            <a:ext cx="7859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582180"/>
            <a:ext cx="3554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392732" y="4876800"/>
            <a:ext cx="52506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9746" y="4582180"/>
            <a:ext cx="7035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80" y="5168206"/>
            <a:ext cx="12076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vu,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.→Ý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TT. </a:t>
            </a:r>
            <a:endParaRPr 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4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3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0184" y="115431"/>
            <a:ext cx="106063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3" name="Picture 2" descr="C:\Users\User\Desktop\HINH TAY TIEN\QDtoinhoxudoaimaytranglam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2"/>
            <a:ext cx="8296037" cy="508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92" y="1804917"/>
            <a:ext cx="6027284" cy="50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-76200"/>
            <a:ext cx="1186648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giàu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: “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khúc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khuỷu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”, “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thăm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thẳm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”,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heo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hút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”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161558" y="1447800"/>
            <a:ext cx="52506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014" y="1153180"/>
            <a:ext cx="4868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dốc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thẳm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9" y="1676400"/>
            <a:ext cx="12601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210026" y="2743200"/>
            <a:ext cx="52506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77175" y="2481590"/>
            <a:ext cx="70358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hiểm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nan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440" y="3253770"/>
            <a:ext cx="37686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668092" y="3254880"/>
            <a:ext cx="60515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điệp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đồi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TB.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3733801"/>
            <a:ext cx="4644898" cy="106679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súng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ngửi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805" y="3733800"/>
            <a:ext cx="126338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881081" y="3515380"/>
            <a:ext cx="52506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2665718" y="4191000"/>
            <a:ext cx="52506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8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/>
      <p:bldP spid="12" grpId="0" build="p"/>
      <p:bldP spid="2" grpId="0"/>
      <p:bldP spid="15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0026" y="86380"/>
            <a:ext cx="5761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endParaRPr lang="en-US" sz="28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15039" y="990600"/>
            <a:ext cx="46682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</a:rPr>
              <a:t>4/3 </a:t>
            </a:r>
            <a:r>
              <a:rPr lang="en-US" sz="2800" dirty="0" err="1" smtClean="0">
                <a:latin typeface="Times New Roman" panose="02020603050405020304" pitchFamily="18" charset="0"/>
              </a:rPr>
              <a:t>bẻ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đôi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039" y="1828802"/>
            <a:ext cx="1239154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iểu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 “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2800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155144" y="2514602"/>
            <a:ext cx="5460683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sz="2800" dirty="0" err="1" smtClean="0">
                <a:latin typeface="Times New Roman" panose="02020603050405020304" pitchFamily="18" charset="0"/>
              </a:rPr>
              <a:t>guy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tột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cùng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026" y="3160694"/>
            <a:ext cx="12286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=&gt;Con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→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→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ngạo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nghễ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24" y="609600"/>
            <a:ext cx="6543351" cy="6248400"/>
          </a:xfrm>
          <a:prstGeom prst="rect">
            <a:avLst/>
          </a:prstGeom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25066" y="2819400"/>
            <a:ext cx="472559" cy="0"/>
          </a:xfrm>
          <a:prstGeom prst="line">
            <a:avLst/>
          </a:prstGeom>
          <a:ln>
            <a:headEnd/>
            <a:tailEnd type="stealth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210026" y="1166336"/>
            <a:ext cx="120079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nếp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mờ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nhòa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ẩn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995250" y="328136"/>
            <a:ext cx="788640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Pha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Luông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itchFamily="18" charset="0"/>
              </a:rPr>
              <a:t>khơi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05012" y="1905000"/>
            <a:ext cx="631899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105014" y="3505200"/>
            <a:ext cx="12076514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=&gt;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Thiên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nhiên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Tây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Bắc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hùng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vĩ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dữ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dội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nhưng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cũng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rất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nên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thơ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→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l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TT. </a:t>
            </a:r>
            <a:endParaRPr 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None/>
            </a:pPr>
            <a:endParaRPr 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800" name="Rectangle 16"/>
          <p:cNvSpPr>
            <a:spLocks noChangeArrowheads="1"/>
          </p:cNvSpPr>
          <p:nvPr/>
        </p:nvSpPr>
        <p:spPr bwMode="auto">
          <a:xfrm>
            <a:off x="3392732" y="1928336"/>
            <a:ext cx="42005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33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lâng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lâng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027" y="1981201"/>
            <a:ext cx="12229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3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1" name="Picture 2" descr="sai kh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" y="6496050"/>
            <a:ext cx="126015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007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8" grpId="0"/>
      <p:bldP spid="118789" grpId="0"/>
      <p:bldP spid="118794" grpId="0"/>
      <p:bldP spid="118800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159" y="767717"/>
            <a:ext cx="89963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217" y="2729807"/>
            <a:ext cx="125963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dirty="0" err="1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sz="2800" dirty="0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14" y="2661793"/>
            <a:ext cx="278654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015" y="4349116"/>
            <a:ext cx="12696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/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=&gt;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chút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lụy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039" y="2067580"/>
            <a:ext cx="1228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 “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7139" y="2753380"/>
            <a:ext cx="53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HINH TAY TIEN\binh đoàn tây tiến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26015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2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70184" y="381002"/>
            <a:ext cx="8821103" cy="120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9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29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29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oai</a:t>
            </a:r>
            <a:r>
              <a:rPr lang="en-US" sz="29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linh</a:t>
            </a:r>
            <a:r>
              <a:rPr lang="en-US" sz="29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thác</a:t>
            </a:r>
            <a:r>
              <a:rPr lang="en-US" sz="29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gầm</a:t>
            </a:r>
            <a:r>
              <a:rPr lang="en-US" sz="29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thét</a:t>
            </a:r>
            <a:endParaRPr lang="en-US" sz="29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9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Đêm</a:t>
            </a:r>
            <a:r>
              <a:rPr lang="en-US" sz="29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đêm</a:t>
            </a:r>
            <a:r>
              <a:rPr lang="en-US" sz="29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Mường</a:t>
            </a:r>
            <a:r>
              <a:rPr lang="en-US" sz="29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Hịch</a:t>
            </a:r>
            <a:r>
              <a:rPr lang="en-US" sz="29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cọp</a:t>
            </a:r>
            <a:r>
              <a:rPr lang="en-US" sz="29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trêu</a:t>
            </a:r>
            <a:r>
              <a:rPr lang="en-US" sz="29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người</a:t>
            </a:r>
            <a:endParaRPr lang="en-US" sz="2900" dirty="0">
              <a:solidFill>
                <a:srgbClr val="3333FF"/>
              </a:solidFill>
              <a:latin typeface=".VnTime" panose="020B7200000000000000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5039" y="2215517"/>
            <a:ext cx="12286536" cy="5386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900" dirty="0" smtClean="0">
                <a:latin typeface="Times New Roman" panose="02020603050405020304" pitchFamily="18" charset="0"/>
              </a:rPr>
              <a:t>-</a:t>
            </a:r>
            <a:r>
              <a:rPr lang="en-US" sz="2900" dirty="0" err="1" smtClean="0">
                <a:latin typeface="Times New Roman" panose="02020603050405020304" pitchFamily="18" charset="0"/>
              </a:rPr>
              <a:t>Âm</a:t>
            </a:r>
            <a:r>
              <a:rPr lang="en-US" sz="2900" dirty="0" smtClean="0">
                <a:latin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</a:rPr>
              <a:t>thanh</a:t>
            </a:r>
            <a:r>
              <a:rPr lang="en-US" sz="2900" dirty="0" smtClean="0">
                <a:latin typeface="Times New Roman" panose="02020603050405020304" pitchFamily="18" charset="0"/>
              </a:rPr>
              <a:t> “</a:t>
            </a:r>
            <a:r>
              <a:rPr lang="en-US" sz="29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</a:t>
            </a:r>
            <a:r>
              <a:rPr lang="en-US" sz="2900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hác</a:t>
            </a:r>
            <a:r>
              <a:rPr lang="en-US" sz="2900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gầm</a:t>
            </a:r>
            <a:r>
              <a:rPr lang="en-US" sz="29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thét</a:t>
            </a:r>
            <a:r>
              <a:rPr lang="en-US" sz="2900" dirty="0" smtClean="0">
                <a:latin typeface="Times New Roman" panose="02020603050405020304" pitchFamily="18" charset="0"/>
              </a:rPr>
              <a:t>” + “</a:t>
            </a:r>
            <a:r>
              <a:rPr lang="en-US" sz="2900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cọp</a:t>
            </a:r>
            <a:r>
              <a:rPr lang="en-US" sz="2900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trêu</a:t>
            </a:r>
            <a:r>
              <a:rPr lang="en-US" sz="2900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900" dirty="0" smtClean="0">
                <a:latin typeface="Times New Roman" panose="02020603050405020304" pitchFamily="18" charset="0"/>
              </a:rPr>
              <a:t>”</a:t>
            </a:r>
            <a:endParaRPr lang="en-US" sz="2900" dirty="0">
              <a:latin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10027" y="3657602"/>
            <a:ext cx="11876538" cy="5386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900" dirty="0" smtClean="0">
                <a:latin typeface="Times New Roman" panose="02020603050405020304" pitchFamily="18" charset="0"/>
              </a:rPr>
              <a:t>- </a:t>
            </a:r>
            <a:r>
              <a:rPr lang="en-US" sz="2900" dirty="0" err="1" smtClean="0">
                <a:latin typeface="Times New Roman" panose="02020603050405020304" pitchFamily="18" charset="0"/>
              </a:rPr>
              <a:t>Thời</a:t>
            </a:r>
            <a:r>
              <a:rPr lang="en-US" sz="2900" dirty="0" smtClean="0">
                <a:latin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</a:rPr>
              <a:t>gian</a:t>
            </a:r>
            <a:r>
              <a:rPr lang="en-US" sz="2900" dirty="0" smtClean="0">
                <a:latin typeface="Times New Roman" panose="02020603050405020304" pitchFamily="18" charset="0"/>
              </a:rPr>
              <a:t> “</a:t>
            </a:r>
            <a:r>
              <a:rPr lang="en-US" sz="2900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2900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2900" dirty="0" smtClean="0">
                <a:latin typeface="Times New Roman" panose="02020603050405020304" pitchFamily="18" charset="0"/>
              </a:rPr>
              <a:t>”,  “</a:t>
            </a:r>
            <a:r>
              <a:rPr lang="en-US" sz="2900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đêm</a:t>
            </a:r>
            <a:r>
              <a:rPr lang="en-US" sz="2900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đêm</a:t>
            </a:r>
            <a:r>
              <a:rPr lang="en-US" sz="2900" dirty="0" smtClean="0">
                <a:latin typeface="Times New Roman" panose="02020603050405020304" pitchFamily="18" charset="0"/>
              </a:rPr>
              <a:t>”</a:t>
            </a:r>
            <a:endParaRPr lang="en-US" sz="2900" dirty="0">
              <a:latin typeface="Times New Roman" panose="02020603050405020304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050131" y="4267202"/>
            <a:ext cx="1165645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4958" y="5562601"/>
            <a:ext cx="1229659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900" i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=&gt; </a:t>
            </a:r>
            <a:r>
              <a:rPr lang="en-US" sz="2900" i="1" dirty="0" err="1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sz="2900" i="1" dirty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900" i="1" dirty="0" err="1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US" sz="2900" i="1" dirty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900" i="1" dirty="0" err="1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quân</a:t>
            </a:r>
            <a:r>
              <a:rPr lang="en-US" sz="2900" i="1" dirty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900" i="1" dirty="0" err="1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2900" i="1" dirty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900" i="1" dirty="0" err="1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khổ</a:t>
            </a:r>
            <a:r>
              <a:rPr lang="en-US" sz="2900" i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-&gt; </a:t>
            </a:r>
            <a:r>
              <a:rPr lang="en-US" sz="2900" i="1" dirty="0" err="1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sz="2900" i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900" i="1" dirty="0" err="1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phách</a:t>
            </a:r>
            <a:r>
              <a:rPr lang="en-US" sz="2900" i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900" i="1" dirty="0" err="1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anh</a:t>
            </a:r>
            <a:r>
              <a:rPr lang="en-US" sz="2900" i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900" i="1" dirty="0" err="1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hùng</a:t>
            </a:r>
            <a:r>
              <a:rPr lang="en-US" sz="2900" i="1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sz="2900" i="1" dirty="0">
              <a:solidFill>
                <a:srgbClr val="00B05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30079" y="2966593"/>
            <a:ext cx="56225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900" dirty="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509438" y="2966592"/>
            <a:ext cx="513634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900" dirty="0">
                <a:latin typeface="Times New Roman" panose="02020603050405020304" pitchFamily="18" charset="0"/>
              </a:rPr>
              <a:t>Hoang </a:t>
            </a:r>
            <a:r>
              <a:rPr lang="en-US" sz="2900" dirty="0" err="1">
                <a:latin typeface="Times New Roman" panose="02020603050405020304" pitchFamily="18" charset="0"/>
              </a:rPr>
              <a:t>sơ</a:t>
            </a:r>
            <a:r>
              <a:rPr lang="en-US" sz="2900" dirty="0">
                <a:latin typeface="Times New Roman" panose="02020603050405020304" pitchFamily="18" charset="0"/>
              </a:rPr>
              <a:t>, man </a:t>
            </a:r>
            <a:r>
              <a:rPr lang="en-US" sz="2900" dirty="0" err="1" smtClean="0">
                <a:latin typeface="Times New Roman" panose="02020603050405020304" pitchFamily="18" charset="0"/>
              </a:rPr>
              <a:t>dại</a:t>
            </a:r>
            <a:r>
              <a:rPr lang="en-US" sz="2900" dirty="0" smtClean="0">
                <a:latin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</a:rPr>
              <a:t>của</a:t>
            </a:r>
            <a:r>
              <a:rPr lang="en-US" sz="2900" dirty="0" smtClean="0">
                <a:latin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</a:rPr>
              <a:t>núi</a:t>
            </a:r>
            <a:r>
              <a:rPr lang="en-US" sz="2900" dirty="0" smtClean="0">
                <a:latin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</a:rPr>
              <a:t>rừng</a:t>
            </a:r>
            <a:r>
              <a:rPr lang="en-US" sz="2900" dirty="0" smtClean="0">
                <a:latin typeface="Times New Roman" panose="02020603050405020304" pitchFamily="18" charset="0"/>
              </a:rPr>
              <a:t>. </a:t>
            </a:r>
            <a:endParaRPr lang="en-US" sz="2900" dirty="0">
              <a:latin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2852" y="4572002"/>
            <a:ext cx="638953" cy="9833"/>
          </a:xfrm>
          <a:prstGeom prst="straightConnector1">
            <a:avLst/>
          </a:prstGeom>
          <a:noFill/>
          <a:ln w="22225" cap="rnd" cmpd="sng" algn="ctr">
            <a:solidFill>
              <a:sysClr val="windowText" lastClr="000000"/>
            </a:solidFill>
            <a:prstDash val="solid"/>
            <a:tailEnd type="triangle"/>
          </a:ln>
          <a:effectLst>
            <a:reflection blurRad="12700" stA="26000" endPos="32000" dist="12700" dir="5400000" sy="-100000" rotWithShape="0"/>
          </a:effec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27" y="2621280"/>
            <a:ext cx="6024625" cy="435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13" y="2621280"/>
            <a:ext cx="672084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0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30079" y="228602"/>
            <a:ext cx="10248394" cy="120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9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Nhớ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ôi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Tây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cơm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khói</a:t>
            </a:r>
            <a:endParaRPr lang="en-US" sz="29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</a:rPr>
              <a:t>Mai </a:t>
            </a:r>
            <a:r>
              <a:rPr lang="en-US" sz="29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Châu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mùa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thơm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nếp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xôi</a:t>
            </a:r>
            <a:endParaRPr lang="en-US" sz="29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6335792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92" y="2133600"/>
            <a:ext cx="608201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3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30079" y="304800"/>
            <a:ext cx="10248394" cy="120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ôi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khói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Mai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nếp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xôi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0105" y="2133600"/>
            <a:ext cx="6510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5041" y="1676400"/>
            <a:ext cx="52533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“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Cơm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khói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”, “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thơm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nếp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xôi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” 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2761" y="1732157"/>
            <a:ext cx="4729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kỉ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niệm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ngọt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ngào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đầm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ấm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041" y="2424780"/>
            <a:ext cx="3400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5565" y="2424780"/>
            <a:ext cx="3475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bồi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hồi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xao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xuyến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615" y="3204893"/>
            <a:ext cx="491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5512" y="3257182"/>
            <a:ext cx="53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5133" y="3204893"/>
            <a:ext cx="4410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6615" y="3825923"/>
            <a:ext cx="83712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=&gt;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Nỗi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da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diết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kỉ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niệm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êm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dịu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ấm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áp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.  </a:t>
            </a:r>
            <a:endParaRPr lang="en-US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066" y="28489"/>
            <a:ext cx="954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066" y="693817"/>
            <a:ext cx="9263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i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5512" y="1460718"/>
            <a:ext cx="54364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trại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bừng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đuốc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hoa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Kìa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xiêm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Khèn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man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e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ấp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Nhạc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hồn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thơ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9"/>
          <a:stretch/>
        </p:blipFill>
        <p:spPr>
          <a:xfrm>
            <a:off x="8286834" y="3295650"/>
            <a:ext cx="4314741" cy="3562350"/>
          </a:xfrm>
          <a:prstGeom prst="rect">
            <a:avLst/>
          </a:prstGeom>
        </p:spPr>
      </p:pic>
      <p:pic>
        <p:nvPicPr>
          <p:cNvPr id="6146" name="Picture 2" descr="C:\Users\User\Desktop\HINH TAY TIEN\du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95650"/>
            <a:ext cx="8623974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1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TITI\Desktop\tho-ve-dong-so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7" y="0"/>
            <a:ext cx="12601575" cy="68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558" y="405348"/>
            <a:ext cx="63007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ương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nhớ ơ hờ, thương nhớ ai?</a:t>
            </a:r>
            <a:b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Sông xa từng lớp lớp mưa dài</a:t>
            </a:r>
            <a:b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Mắt kia em có sầu cô quạnh</a:t>
            </a:r>
            <a:b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 chớm heo về một sớm mai?</a:t>
            </a:r>
          </a:p>
          <a:p>
            <a:pPr fontAlgn="base"/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Rét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mướt mùa sau chừng sắp ngự</a:t>
            </a:r>
            <a:b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 này em có nhớ bên kia</a:t>
            </a:r>
            <a:b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Giăng giăng mưa bụi quanh phòng tuyến</a:t>
            </a:r>
            <a:b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Hiu hắt chiều sông lạnh bến Tề</a:t>
            </a:r>
          </a:p>
          <a:p>
            <a:pPr fontAlgn="base"/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2346" y="3200400"/>
            <a:ext cx="6300788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vi-VN" sz="2400" b="1" dirty="0">
                <a:solidFill>
                  <a:schemeClr val="bg1"/>
                </a:solidFill>
                <a:latin typeface="+mj-lt"/>
              </a:rPr>
              <a:t>Khói thuốc xanh dòng khơi lối xưa</a:t>
            </a:r>
            <a:br>
              <a:rPr lang="vi-VN" sz="2400" b="1" dirty="0">
                <a:solidFill>
                  <a:schemeClr val="bg1"/>
                </a:solidFill>
                <a:latin typeface="+mj-lt"/>
              </a:rPr>
            </a:br>
            <a:r>
              <a:rPr lang="vi-VN" sz="2400" b="1" dirty="0">
                <a:solidFill>
                  <a:schemeClr val="bg1"/>
                </a:solidFill>
                <a:latin typeface="+mj-lt"/>
              </a:rPr>
              <a:t>Đêm đêm sông Đáy lạnh đôi bờ</a:t>
            </a:r>
            <a:br>
              <a:rPr lang="vi-VN" sz="2400" b="1" dirty="0">
                <a:solidFill>
                  <a:schemeClr val="bg1"/>
                </a:solidFill>
                <a:latin typeface="+mj-lt"/>
              </a:rPr>
            </a:br>
            <a:r>
              <a:rPr lang="vi-VN" sz="2400" b="1" dirty="0">
                <a:solidFill>
                  <a:schemeClr val="bg1"/>
                </a:solidFill>
                <a:latin typeface="+mj-lt"/>
              </a:rPr>
              <a:t>Thoáng hiện em về trong đáy cốc</a:t>
            </a:r>
            <a:br>
              <a:rPr lang="vi-VN" sz="2400" b="1" dirty="0">
                <a:solidFill>
                  <a:schemeClr val="bg1"/>
                </a:solidFill>
                <a:latin typeface="+mj-lt"/>
              </a:rPr>
            </a:br>
            <a:r>
              <a:rPr lang="vi-VN" sz="2400" b="1" dirty="0">
                <a:solidFill>
                  <a:schemeClr val="bg1"/>
                </a:solidFill>
                <a:latin typeface="+mj-lt"/>
              </a:rPr>
              <a:t>Nói cười như chuyện một đêm mơ</a:t>
            </a:r>
          </a:p>
          <a:p>
            <a:pPr fontAlgn="base"/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fontAlgn="base"/>
            <a:r>
              <a:rPr lang="vi-VN" sz="2400" b="1" dirty="0">
                <a:solidFill>
                  <a:schemeClr val="bg1"/>
                </a:solidFill>
                <a:latin typeface="+mj-lt"/>
              </a:rPr>
              <a:t>Xa quá rồi em người mỗi ngã</a:t>
            </a:r>
            <a:br>
              <a:rPr lang="vi-VN" sz="2400" b="1" dirty="0">
                <a:solidFill>
                  <a:schemeClr val="bg1"/>
                </a:solidFill>
                <a:latin typeface="+mj-lt"/>
              </a:rPr>
            </a:br>
            <a:r>
              <a:rPr lang="vi-VN" sz="2400" b="1" dirty="0">
                <a:solidFill>
                  <a:schemeClr val="bg1"/>
                </a:solidFill>
                <a:latin typeface="+mj-lt"/>
              </a:rPr>
              <a:t>Bên này đất nước nhớ thương nhau</a:t>
            </a:r>
            <a:br>
              <a:rPr lang="vi-VN" sz="2400" b="1" dirty="0">
                <a:solidFill>
                  <a:schemeClr val="bg1"/>
                </a:solidFill>
                <a:latin typeface="+mj-lt"/>
              </a:rPr>
            </a:br>
            <a:r>
              <a:rPr lang="vi-VN" sz="2400" b="1" dirty="0">
                <a:solidFill>
                  <a:schemeClr val="bg1"/>
                </a:solidFill>
                <a:latin typeface="+mj-lt"/>
              </a:rPr>
              <a:t>Em đi áo mỏng buông hờn tủi</a:t>
            </a:r>
            <a:br>
              <a:rPr lang="vi-VN" sz="2400" b="1" dirty="0">
                <a:solidFill>
                  <a:schemeClr val="bg1"/>
                </a:solidFill>
                <a:latin typeface="+mj-lt"/>
              </a:rPr>
            </a:br>
            <a:r>
              <a:rPr lang="vi-VN" sz="2400" b="1" dirty="0">
                <a:solidFill>
                  <a:schemeClr val="bg1"/>
                </a:solidFill>
                <a:latin typeface="+mj-lt"/>
              </a:rPr>
              <a:t>Dòng lệ thơ ngây có dạt dào ?</a:t>
            </a:r>
          </a:p>
        </p:txBody>
      </p:sp>
    </p:spTree>
    <p:extLst>
      <p:ext uri="{BB962C8B-B14F-4D97-AF65-F5344CB8AC3E}">
        <p14:creationId xmlns:p14="http://schemas.microsoft.com/office/powerpoint/2010/main" val="25302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0779" y="1066800"/>
            <a:ext cx="11937847" cy="2057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09" y="3657601"/>
            <a:ext cx="120485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</a:pP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=&gt;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 say,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rạo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80" y="199072"/>
            <a:ext cx="90634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764" y="2362200"/>
            <a:ext cx="5151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”,  “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07" y="2286001"/>
            <a:ext cx="12090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1822" y="251936"/>
            <a:ext cx="58004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/>
                <a:cs typeface="Times New Roman"/>
              </a:rPr>
              <a:t>→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621" y="914401"/>
            <a:ext cx="11939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27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allAtOnce"/>
      <p:bldP spid="5" grpId="0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51865"/>
            <a:ext cx="945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85" y="3276600"/>
            <a:ext cx="6479111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6600"/>
            <a:ext cx="6163287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92" y="-377685"/>
            <a:ext cx="6785103" cy="3653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684"/>
            <a:ext cx="6163287" cy="3674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5487" y="2590800"/>
            <a:ext cx="5517354" cy="14478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Mộc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nẻo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mộc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dirty="0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3175" cmpd="sng"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1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79" y="-76200"/>
            <a:ext cx="9136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74694"/>
            <a:ext cx="12843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”, “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99736"/>
            <a:ext cx="9451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026" y="2514600"/>
            <a:ext cx="12181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”, “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026" y="3276600"/>
            <a:ext cx="12181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bâng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khuâng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80" y="3962401"/>
            <a:ext cx="11920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9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1470184" y="152400"/>
            <a:ext cx="10921365" cy="7239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0289" y="1466197"/>
            <a:ext cx="73509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67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" y="2209800"/>
            <a:ext cx="12565526" cy="46482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5016" y="76200"/>
            <a:ext cx="8296036" cy="7239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066" y="685800"/>
            <a:ext cx="357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i="1" u="sng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5355" y="1205807"/>
            <a:ext cx="86110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0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8902" y="152400"/>
            <a:ext cx="8296036" cy="7239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066" y="685800"/>
            <a:ext cx="357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i="1" u="sng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12391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039" y="2296180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5774" y="2286000"/>
            <a:ext cx="53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105" y="2286000"/>
            <a:ext cx="556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5853" y="2209801"/>
            <a:ext cx="5250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581400"/>
            <a:ext cx="561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7313" y="3657600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9662" y="3581400"/>
            <a:ext cx="49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5039" y="4390030"/>
            <a:ext cx="7992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Lòng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chí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kiên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cường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lính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9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118" y="457200"/>
            <a:ext cx="262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i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i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57872"/>
            <a:ext cx="71408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0"/>
            <a:ext cx="5880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053" y="76200"/>
            <a:ext cx="262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i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i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5144" y="672407"/>
            <a:ext cx="71408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5272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5696" y="1676400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0630" y="1762780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013" y="1752602"/>
            <a:ext cx="12286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19402"/>
            <a:ext cx="4410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“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”: </a:t>
            </a:r>
          </a:p>
          <a:p>
            <a:pPr marL="457200" indent="-457200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5512" y="2819400"/>
            <a:ext cx="829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05200"/>
            <a:ext cx="7140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”, “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764" y="3541695"/>
            <a:ext cx="1188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764" y="4572000"/>
            <a:ext cx="12286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TT. </a:t>
            </a:r>
            <a:endParaRPr lang="en-US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30604" y="3591580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41155" y="1762780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2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39" y="76202"/>
            <a:ext cx="325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3200" i="1" u="sng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5433" y="76200"/>
            <a:ext cx="8611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13" y="1408176"/>
            <a:ext cx="12706587" cy="54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6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7" y="144441"/>
            <a:ext cx="11938581" cy="6379191"/>
          </a:xfrm>
          <a:ln w="635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0" y="152400"/>
            <a:ext cx="11971496" cy="655320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28" y="228600"/>
            <a:ext cx="7560945" cy="647700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4098" name="Picture 2" descr="C:\Users\TITI\Desktop\quangdung-tran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8" y="228600"/>
            <a:ext cx="12230968" cy="6525904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5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066" y="304800"/>
            <a:ext cx="325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2800" b="1" i="1" u="sng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0394" y="762002"/>
            <a:ext cx="77709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13" y="1778730"/>
            <a:ext cx="9661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131" y="2362200"/>
            <a:ext cx="7035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026" y="3124200"/>
            <a:ext cx="483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5617" y="3134380"/>
            <a:ext cx="220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4038600"/>
            <a:ext cx="514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0683" y="4048780"/>
            <a:ext cx="514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13" y="4953000"/>
            <a:ext cx="1207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6804" y="2481590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3636" y="3200400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03689" y="4114800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4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1"/>
      <p:bldP spid="12" grpId="0"/>
      <p:bldP spid="1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HINH TAY TIEN\1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26015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065" y="76200"/>
            <a:ext cx="378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b="1" i="1" u="sng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2848" y="533400"/>
            <a:ext cx="81385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624" y="273334"/>
            <a:ext cx="378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b="1" i="1" u="sng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2848" y="774918"/>
            <a:ext cx="81385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026" y="1762780"/>
            <a:ext cx="456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3163" y="1762780"/>
            <a:ext cx="2887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013" y="2524780"/>
            <a:ext cx="435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5617" y="2524780"/>
            <a:ext cx="535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026" y="3286780"/>
            <a:ext cx="483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“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0656" y="3286780"/>
            <a:ext cx="399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053" y="3962402"/>
            <a:ext cx="11866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TT –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(bi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05538" y="2514600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15564" y="1838980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20577" y="3362980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9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/>
      <p:bldP spid="16" grpId="0"/>
      <p:bldP spid="17" grpId="0"/>
      <p:bldP spid="18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092" y="381000"/>
            <a:ext cx="945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thề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0394" y="914400"/>
            <a:ext cx="87160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Sầm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039" y="3084493"/>
            <a:ext cx="11341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093" y="3820180"/>
            <a:ext cx="929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053" y="4505980"/>
            <a:ext cx="1268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bâng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khuâng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092" y="5191780"/>
            <a:ext cx="5670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thề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026" y="3820180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1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0052" y="263194"/>
            <a:ext cx="12181523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buClr>
                <a:srgbClr val="BC1C1C">
                  <a:lumMod val="75000"/>
                </a:srgbClr>
              </a:buClr>
              <a:buSzPct val="145000"/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-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thắp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ctr" defTabSz="457200">
              <a:buClr>
                <a:srgbClr val="BC1C1C">
                  <a:lumMod val="75000"/>
                </a:srgbClr>
              </a:buClr>
              <a:buSzPct val="145000"/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cương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457200">
              <a:buClr>
                <a:srgbClr val="BC1C1C">
                  <a:lumMod val="75000"/>
                </a:srgbClr>
              </a:buClr>
              <a:buSzPct val="145000"/>
            </a:pP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457200">
              <a:buClr>
                <a:srgbClr val="BC1C1C">
                  <a:lumMod val="75000"/>
                </a:srgbClr>
              </a:buClr>
              <a:buSzPct val="145000"/>
            </a:pP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457200">
              <a:buClr>
                <a:srgbClr val="BC1C1C">
                  <a:lumMod val="75000"/>
                </a:srgbClr>
              </a:buClr>
              <a:buSzPct val="145000"/>
            </a:pP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lvl="0" algn="ctr" defTabSz="457200">
              <a:buClr>
                <a:srgbClr val="BC1C1C">
                  <a:lumMod val="75000"/>
                </a:srgbClr>
              </a:buClr>
              <a:buSzPct val="145000"/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~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~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Char char="•"/>
            </a:pPr>
            <a:endParaRPr lang="en-US" sz="2700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247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039" y="467380"/>
            <a:ext cx="10186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7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4095512" y="4419600"/>
            <a:ext cx="63007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900">
                <a:solidFill>
                  <a:schemeClr val="accent1"/>
                </a:solidFill>
                <a:latin typeface=".VnBodoniH" pitchFamily="34" charset="0"/>
                <a:cs typeface="Arial" charset="0"/>
              </a:rPr>
              <a:t>?</a:t>
            </a:r>
          </a:p>
        </p:txBody>
      </p:sp>
      <p:graphicFrame>
        <p:nvGraphicFramePr>
          <p:cNvPr id="6147" name="Object 10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950885685"/>
              </p:ext>
            </p:extLst>
          </p:nvPr>
        </p:nvGraphicFramePr>
        <p:xfrm>
          <a:off x="-18808" y="0"/>
          <a:ext cx="126015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" name="Image" r:id="rId4" imgW="4910338" imgH="3621031" progId="Photoshop.Image.9">
                  <p:embed/>
                </p:oleObj>
              </mc:Choice>
              <mc:Fallback>
                <p:oleObj name="Image" r:id="rId4" imgW="4910338" imgH="3621031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808" y="0"/>
                        <a:ext cx="12601575" cy="6858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930866" y="381000"/>
            <a:ext cx="71408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400" b="1">
                <a:solidFill>
                  <a:srgbClr val="0000FF"/>
                </a:solidFill>
                <a:cs typeface="Times New Roman" pitchFamily="18" charset="0"/>
              </a:rPr>
              <a:t>_ Năm th/lập và n/ vụ ...</a:t>
            </a:r>
            <a:endParaRPr lang="en-US" sz="24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930866" y="762000"/>
            <a:ext cx="71408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400" b="1">
                <a:solidFill>
                  <a:srgbClr val="0000FF"/>
                </a:solidFill>
                <a:cs typeface="Times New Roman" pitchFamily="18" charset="0"/>
              </a:rPr>
              <a:t>_ Địa bàn hoạt động : ...</a:t>
            </a:r>
            <a:endParaRPr lang="en-US" sz="24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7035879" y="1143000"/>
            <a:ext cx="71408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400" b="1">
                <a:solidFill>
                  <a:srgbClr val="0000FF"/>
                </a:solidFill>
                <a:cs typeface="Times New Roman" pitchFamily="18" charset="0"/>
              </a:rPr>
              <a:t>_ </a:t>
            </a:r>
            <a:r>
              <a:rPr lang="pt-BR" sz="2400" b="1" smtClean="0">
                <a:solidFill>
                  <a:srgbClr val="0000FF"/>
                </a:solidFill>
                <a:cs typeface="Times New Roman" pitchFamily="18" charset="0"/>
              </a:rPr>
              <a:t>Thành phần </a:t>
            </a:r>
            <a:r>
              <a:rPr lang="pt-BR" sz="2400" b="1">
                <a:solidFill>
                  <a:srgbClr val="0000FF"/>
                </a:solidFill>
                <a:cs typeface="Times New Roman" pitchFamily="18" charset="0"/>
              </a:rPr>
              <a:t>tham gia ...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0"/>
            <a:ext cx="3557320" cy="2857500"/>
          </a:xfrm>
          <a:prstGeom prst="rect">
            <a:avLst/>
          </a:prstGeom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140892" y="1524000"/>
            <a:ext cx="71408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sz="2400" b="1">
                <a:solidFill>
                  <a:srgbClr val="0000FF"/>
                </a:solidFill>
                <a:cs typeface="Times New Roman" pitchFamily="18" charset="0"/>
              </a:rPr>
              <a:t>_ Đ/kiện và t/thần c/đ</a:t>
            </a:r>
            <a:endParaRPr lang="en-US" sz="240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/>
      <p:bldP spid="389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5015" y="76200"/>
            <a:ext cx="12496561" cy="6019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1947.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hao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Lào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Lào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Lai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Lào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-53" r="7049" b="53"/>
          <a:stretch/>
        </p:blipFill>
        <p:spPr>
          <a:xfrm>
            <a:off x="5880737" y="0"/>
            <a:ext cx="738592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-420053" y="0"/>
            <a:ext cx="679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5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8780"/>
            <a:ext cx="5460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13" y="1699736"/>
            <a:ext cx="12286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1948,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13" y="2677180"/>
            <a:ext cx="556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013" y="1000780"/>
            <a:ext cx="472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u="sng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874" y="3439180"/>
            <a:ext cx="325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i="1" u="sng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2800" b="1" i="1" u="sng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8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1923</Words>
  <Application>Microsoft Office PowerPoint</Application>
  <PresentationFormat>Custom</PresentationFormat>
  <Paragraphs>228</Paragraphs>
  <Slides>44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Default Design</vt:lpstr>
      <vt:lpstr>Image</vt:lpstr>
      <vt:lpstr>Quang </vt:lpstr>
      <vt:lpstr>I/ TÌM HIỂU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ĐỌC HIỂU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Quang</dc:title>
  <dc:creator>User</dc:creator>
  <cp:lastModifiedBy>Windows User</cp:lastModifiedBy>
  <cp:revision>246</cp:revision>
  <dcterms:created xsi:type="dcterms:W3CDTF">2016-10-04T07:08:47Z</dcterms:created>
  <dcterms:modified xsi:type="dcterms:W3CDTF">2021-11-08T01:14:40Z</dcterms:modified>
</cp:coreProperties>
</file>